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veat" pitchFamily="2" charset="77"/>
      <p:regular r:id="rId27"/>
      <p:bold r:id="rId28"/>
    </p:embeddedFont>
    <p:embeddedFont>
      <p:font typeface="Merriweather" pitchFamily="2" charset="77"/>
      <p:regular r:id="rId29"/>
      <p:bold r:id="rId30"/>
      <p:italic r:id="rId31"/>
      <p:boldItalic r:id="rId32"/>
    </p:embeddedFont>
    <p:embeddedFont>
      <p:font typeface="Microsoft Yahei" panose="020B0503020204020204" pitchFamily="34" charset="-122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c3ea8a39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6c3ea8a39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6c3ea8a398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3e3f8a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6c3e3f8aa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6c3e3f8aa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3ea8a39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3ea8a39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6c3ea8a398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3ea8a39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3ea8a39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6c3ea8a398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3ea8a39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c3ea8a39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c3ea8a398_2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c3ea8a39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c3ea8a39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6c3ea8a398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3ea8a3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6c3ea8a3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c3ea8a398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c3ea8a39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6c3ea8a39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6c3ea8a398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3ea8a39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6c3ea8a39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6c3ea8a398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3ea8a39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6c3ea8a39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6c3ea8a398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c3e3f8aa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6c3e3f8aa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6c3e3f8aab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3ea8a39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6c3ea8a39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6c3ea8a398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c3ea8a39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6c3ea8a39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6c3ea8a39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3ea8a39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c3ea8a39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6c3ea8a39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3ea8a3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6c3ea8a3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6c3ea8a398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3ea8a39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6c3ea8a39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6c3ea8a398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rgbClr val="F2F2F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15670" y="243648"/>
            <a:ext cx="1796090" cy="31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32500" rIns="65000" bIns="32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点击添加文字</a:t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243136" y="267494"/>
            <a:ext cx="216024" cy="28803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395536" y="267494"/>
            <a:ext cx="216024" cy="28803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899592" y="239588"/>
            <a:ext cx="912897" cy="3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工作回顾</a:t>
            </a:r>
            <a:endParaRPr sz="14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899592" y="432889"/>
            <a:ext cx="892058" cy="25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 review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" descr="C:\Users\Administrator\Desktop\微立体创业计划\00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04" y="123478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dist="63500" dir="3000000" sx="104000" sy="104000" algn="tl" rotWithShape="0">
              <a:srgbClr val="000000">
                <a:alpha val="33725"/>
              </a:srgbClr>
            </a:outerShdw>
          </a:effectLst>
        </p:spPr>
      </p:pic>
      <p:pic>
        <p:nvPicPr>
          <p:cNvPr id="36" name="Google Shape;36;p5" descr="C:\Users\Administrator\Desktop\微立体创业计划\0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03" y="132850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dist="63500" dir="3000000" sx="104000" sy="104000" algn="tl" rotWithShape="0">
              <a:srgbClr val="000000">
                <a:alpha val="33725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" y="0"/>
            <a:ext cx="91434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6"/>
          <p:cNvGrpSpPr/>
          <p:nvPr/>
        </p:nvGrpSpPr>
        <p:grpSpPr>
          <a:xfrm flipH="1">
            <a:off x="-1" y="248018"/>
            <a:ext cx="1797166" cy="507206"/>
            <a:chOff x="2370576" y="533400"/>
            <a:chExt cx="2417494" cy="675969"/>
          </a:xfrm>
        </p:grpSpPr>
        <p:sp>
          <p:nvSpPr>
            <p:cNvPr id="40" name="Google Shape;40;p6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6"/>
          <p:cNvSpPr txBox="1"/>
          <p:nvPr/>
        </p:nvSpPr>
        <p:spPr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32500" rIns="65000" bIns="32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 descr="C:\Users\Administrator\Desktop\1057523b4226046.png"/>
          <p:cNvPicPr preferRelativeResize="0"/>
          <p:nvPr/>
        </p:nvPicPr>
        <p:blipFill rotWithShape="1">
          <a:blip r:embed="rId3">
            <a:alphaModFix amt="69000"/>
          </a:blip>
          <a:srcRect/>
          <a:stretch/>
        </p:blipFill>
        <p:spPr>
          <a:xfrm>
            <a:off x="4600601" y="627534"/>
            <a:ext cx="4403278" cy="388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607368" y="1278536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zh-CN" sz="4000" b="1">
                <a:solidFill>
                  <a:srgbClr val="595959"/>
                </a:solidFill>
              </a:rPr>
              <a:t>Applied Data</a:t>
            </a:r>
            <a:endParaRPr sz="4000" b="1">
              <a:solidFill>
                <a:srgbClr val="5959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zh-CN" sz="4000" b="1">
                <a:solidFill>
                  <a:srgbClr val="595959"/>
                </a:solidFill>
              </a:rPr>
              <a:t>Visualization</a:t>
            </a:r>
            <a:endParaRPr sz="4000" b="1">
              <a:solidFill>
                <a:srgbClr val="5959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endParaRPr sz="4000" b="1">
              <a:solidFill>
                <a:srgbClr val="595959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683568" y="2768029"/>
            <a:ext cx="41044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Big</a:t>
            </a:r>
            <a:r>
              <a:rPr lang="zh-CN" altLang="en-US" sz="2000" b="0" i="0" u="none" strike="noStrike" cap="none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000" b="0" i="0" u="none" strike="noStrike" cap="none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</a:t>
            </a:r>
            <a:r>
              <a:rPr lang="zh-CN" altLang="en-US" sz="2000" b="0" i="0" u="none" strike="noStrike" cap="none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000" b="0" i="0" u="none" strike="noStrike" cap="none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</a:t>
            </a:r>
            <a:endParaRPr sz="2000" b="0" i="0" u="none" strike="noStrike" cap="none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889243" y="4385564"/>
            <a:ext cx="3070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zh-CN" sz="1100" dirty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Qingyue Su</a:t>
            </a:r>
            <a:endParaRPr sz="1100" b="0" i="0" u="none" strike="noStrike" cap="none" dirty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 advTm="210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625075" y="271700"/>
            <a:ext cx="4215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2: scatter plot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075" y="814325"/>
            <a:ext cx="1276825" cy="5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075" y="1464287"/>
            <a:ext cx="1276825" cy="93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7450" y="814325"/>
            <a:ext cx="4016175" cy="41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/>
          <p:nvPr/>
        </p:nvSpPr>
        <p:spPr>
          <a:xfrm>
            <a:off x="1759350" y="2958375"/>
            <a:ext cx="1098300" cy="15192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6049818" y="3938017"/>
            <a:ext cx="1905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Data from South are all focused here!</a:t>
            </a:r>
            <a:endParaRPr sz="1800" dirty="0">
              <a:solidFill>
                <a:srgbClr val="783F0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73" name="Google Shape;173;p16"/>
          <p:cNvCxnSpPr>
            <a:cxnSpLocks/>
          </p:cNvCxnSpPr>
          <p:nvPr/>
        </p:nvCxnSpPr>
        <p:spPr>
          <a:xfrm flipH="1" flipV="1">
            <a:off x="2857650" y="3925660"/>
            <a:ext cx="3192168" cy="324194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47BB3A1-0A8A-494B-BC50-654C836A5A43}"/>
              </a:ext>
            </a:extLst>
          </p:cNvPr>
          <p:cNvSpPr/>
          <p:nvPr/>
        </p:nvSpPr>
        <p:spPr>
          <a:xfrm rot="19624557">
            <a:off x="2376694" y="1416232"/>
            <a:ext cx="3181399" cy="151671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oogle Shape;173;p16">
            <a:extLst>
              <a:ext uri="{FF2B5EF4-FFF2-40B4-BE49-F238E27FC236}">
                <a16:creationId xmlns:a16="http://schemas.microsoft.com/office/drawing/2014/main" id="{D98FFDAF-CFC2-3645-A5B4-44E81DAD78D3}"/>
              </a:ext>
            </a:extLst>
          </p:cNvPr>
          <p:cNvCxnSpPr>
            <a:cxnSpLocks/>
          </p:cNvCxnSpPr>
          <p:nvPr/>
        </p:nvCxnSpPr>
        <p:spPr>
          <a:xfrm flipH="1" flipV="1">
            <a:off x="4572001" y="2720139"/>
            <a:ext cx="1477817" cy="317707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72;p16">
            <a:extLst>
              <a:ext uri="{FF2B5EF4-FFF2-40B4-BE49-F238E27FC236}">
                <a16:creationId xmlns:a16="http://schemas.microsoft.com/office/drawing/2014/main" id="{3B7D64A0-224A-0346-B83C-BC1899534916}"/>
              </a:ext>
            </a:extLst>
          </p:cNvPr>
          <p:cNvSpPr txBox="1"/>
          <p:nvPr/>
        </p:nvSpPr>
        <p:spPr>
          <a:xfrm>
            <a:off x="5987141" y="2821096"/>
            <a:ext cx="1905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Data from </a:t>
            </a:r>
            <a:r>
              <a:rPr lang="en-US" altLang="zh-CN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East</a:t>
            </a:r>
            <a:r>
              <a:rPr lang="zh-CN" altLang="en-US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-US" altLang="zh-CN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and</a:t>
            </a:r>
            <a:r>
              <a:rPr lang="zh-CN" altLang="en-US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-US" altLang="zh-CN" sz="1800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West~</a:t>
            </a:r>
            <a:endParaRPr sz="1800" dirty="0">
              <a:solidFill>
                <a:srgbClr val="783F0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custDataLst>
      <p:tags r:id="rId1"/>
    </p:custDataLst>
  </p:cSld>
  <p:clrMapOvr>
    <a:masterClrMapping/>
  </p:clrMapOvr>
  <p:transition spd="med" advTm="2312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2" grpId="0"/>
      <p:bldP spid="2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180" name="Google Shape;180;p17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000" tIns="32500" rIns="65000" bIns="325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4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82" name="Google Shape;182;p17"/>
          <p:cNvSpPr/>
          <p:nvPr/>
        </p:nvSpPr>
        <p:spPr>
          <a:xfrm>
            <a:off x="5103997" y="221170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accent1"/>
                </a:solidFill>
              </a:rPr>
              <a:t>Heatmap and Forecasting</a:t>
            </a:r>
            <a:endParaRPr sz="3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75" y="1380550"/>
            <a:ext cx="2615450" cy="26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7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375" y="1320475"/>
            <a:ext cx="6598449" cy="38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7525"/>
            <a:ext cx="9144000" cy="282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300" y="424100"/>
            <a:ext cx="19050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75" y="400150"/>
            <a:ext cx="522575" cy="4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00" y="3973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902200" y="424088"/>
            <a:ext cx="2164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Heatmap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77650" y="3293150"/>
            <a:ext cx="8420700" cy="1267800"/>
          </a:xfrm>
          <a:prstGeom prst="rect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20"/>
          <p:cNvCxnSpPr/>
          <p:nvPr/>
        </p:nvCxnSpPr>
        <p:spPr>
          <a:xfrm rot="10800000" flipH="1">
            <a:off x="2709600" y="1152775"/>
            <a:ext cx="1862400" cy="251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0"/>
          <p:cNvSpPr txBox="1"/>
          <p:nvPr/>
        </p:nvSpPr>
        <p:spPr>
          <a:xfrm>
            <a:off x="3336625" y="519438"/>
            <a:ext cx="27825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Calibri"/>
                <a:ea typeface="Calibri"/>
                <a:cs typeface="Calibri"/>
                <a:sym typeface="Calibri"/>
              </a:rPr>
              <a:t>Indicate severer violations in the second half of year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00" y="1190775"/>
            <a:ext cx="5567525" cy="34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00" y="3973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902200" y="424088"/>
            <a:ext cx="2164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Forecasting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750" y="1190775"/>
            <a:ext cx="1700800" cy="7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625075" y="271688"/>
            <a:ext cx="2164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3: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180875" y="1514800"/>
            <a:ext cx="4253094" cy="246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4617625" y="1514750"/>
            <a:ext cx="4253094" cy="246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50" y="1564500"/>
            <a:ext cx="4166349" cy="2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000" y="1577413"/>
            <a:ext cx="4166350" cy="2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3939900" y="2360200"/>
            <a:ext cx="1410475" cy="535975"/>
          </a:xfrm>
          <a:custGeom>
            <a:avLst/>
            <a:gdLst/>
            <a:ahLst/>
            <a:cxnLst/>
            <a:rect l="l" t="t" r="r" b="b"/>
            <a:pathLst>
              <a:path w="56419" h="21439" extrusionOk="0">
                <a:moveTo>
                  <a:pt x="0" y="7522"/>
                </a:moveTo>
                <a:lnTo>
                  <a:pt x="46263" y="7522"/>
                </a:lnTo>
                <a:lnTo>
                  <a:pt x="45887" y="0"/>
                </a:lnTo>
                <a:lnTo>
                  <a:pt x="56419" y="11283"/>
                </a:lnTo>
                <a:lnTo>
                  <a:pt x="46639" y="21439"/>
                </a:lnTo>
                <a:lnTo>
                  <a:pt x="46263" y="14292"/>
                </a:lnTo>
                <a:lnTo>
                  <a:pt x="752" y="13916"/>
                </a:lnTo>
                <a:close/>
              </a:path>
            </a:pathLst>
          </a:cu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625075" y="271688"/>
            <a:ext cx="2164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3: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80875" y="799275"/>
            <a:ext cx="8827326" cy="32346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1184775" y="42261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00" y="858463"/>
            <a:ext cx="8742674" cy="30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7005300" y="1852425"/>
            <a:ext cx="564300" cy="2820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3189600" y="3499900"/>
            <a:ext cx="564300" cy="2820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900" y="3880000"/>
            <a:ext cx="2292700" cy="1117325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3" name="Google Shape;243;p23"/>
          <p:cNvCxnSpPr>
            <a:stCxn id="240" idx="2"/>
          </p:cNvCxnSpPr>
          <p:nvPr/>
        </p:nvCxnSpPr>
        <p:spPr>
          <a:xfrm>
            <a:off x="7287450" y="2134425"/>
            <a:ext cx="1137600" cy="2360400"/>
          </a:xfrm>
          <a:prstGeom prst="straightConnector1">
            <a:avLst/>
          </a:prstGeom>
          <a:noFill/>
          <a:ln w="38100" cap="flat" cmpd="sng">
            <a:solidFill>
              <a:srgbClr val="FFE5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23"/>
          <p:cNvCxnSpPr>
            <a:stCxn id="241" idx="3"/>
          </p:cNvCxnSpPr>
          <p:nvPr/>
        </p:nvCxnSpPr>
        <p:spPr>
          <a:xfrm>
            <a:off x="3753900" y="3640900"/>
            <a:ext cx="3796800" cy="788100"/>
          </a:xfrm>
          <a:prstGeom prst="straightConnector1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/>
        </p:nvSpPr>
        <p:spPr>
          <a:xfrm>
            <a:off x="625075" y="271688"/>
            <a:ext cx="2164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3: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-498375" y="54537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1184775" y="42261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50" y="1219425"/>
            <a:ext cx="4158752" cy="2865649"/>
          </a:xfrm>
          <a:prstGeom prst="rect">
            <a:avLst/>
          </a:prstGeom>
          <a:noFill/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950" y="1177175"/>
            <a:ext cx="4452111" cy="2907899"/>
          </a:xfrm>
          <a:prstGeom prst="rect">
            <a:avLst/>
          </a:prstGeom>
          <a:noFill/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24"/>
          <p:cNvSpPr/>
          <p:nvPr/>
        </p:nvSpPr>
        <p:spPr>
          <a:xfrm>
            <a:off x="2275550" y="2510625"/>
            <a:ext cx="376200" cy="37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4"/>
          <p:cNvSpPr/>
          <p:nvPr/>
        </p:nvSpPr>
        <p:spPr>
          <a:xfrm>
            <a:off x="7402175" y="2616000"/>
            <a:ext cx="376200" cy="37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1071950" y="4312525"/>
            <a:ext cx="2463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311 Earthquake in Japan</a:t>
            </a:r>
            <a:endParaRPr sz="1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4615950" y="4312525"/>
            <a:ext cx="45279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Indian Ocean earthquake and tsunami in 2004</a:t>
            </a:r>
            <a:endParaRPr sz="1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625075" y="271688"/>
            <a:ext cx="2164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3: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650" y="840775"/>
            <a:ext cx="5874977" cy="3923000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425" y="965275"/>
            <a:ext cx="2297500" cy="1141700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25"/>
          <p:cNvSpPr/>
          <p:nvPr/>
        </p:nvSpPr>
        <p:spPr>
          <a:xfrm>
            <a:off x="4993050" y="1130350"/>
            <a:ext cx="385500" cy="385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3255425" y="2531400"/>
            <a:ext cx="385500" cy="385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5068137" y="1644464"/>
            <a:ext cx="510900" cy="512100"/>
          </a:xfrm>
          <a:prstGeom prst="ellipse">
            <a:avLst/>
          </a:prstGeom>
          <a:solidFill>
            <a:srgbClr val="FFFFFF"/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5068137" y="2360523"/>
            <a:ext cx="510900" cy="512100"/>
          </a:xfrm>
          <a:prstGeom prst="ellipse">
            <a:avLst/>
          </a:prstGeom>
          <a:solidFill>
            <a:srgbClr val="FFFFFF"/>
          </a:solidFill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5068137" y="3076581"/>
            <a:ext cx="510900" cy="512100"/>
          </a:xfrm>
          <a:prstGeom prst="ellipse">
            <a:avLst/>
          </a:prstGeom>
          <a:solidFill>
            <a:srgbClr val="FFFFFF"/>
          </a:solidFill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5749721" y="1669650"/>
            <a:ext cx="323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A5A5A5"/>
                </a:solidFill>
              </a:rPr>
              <a:t>Life expectancy correlation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5749731" y="2385704"/>
            <a:ext cx="192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A5A5A5"/>
                </a:solidFill>
              </a:rPr>
              <a:t>Superstore loss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5749720" y="3101775"/>
            <a:ext cx="348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000">
                <a:solidFill>
                  <a:srgbClr val="A5A5A5"/>
                </a:solidFill>
              </a:rPr>
              <a:t>Earthquake distribution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34467" y="196114"/>
            <a:ext cx="3482116" cy="4947385"/>
          </a:xfrm>
          <a:custGeom>
            <a:avLst/>
            <a:gdLst/>
            <a:ahLst/>
            <a:cxnLst/>
            <a:rect l="l" t="t" r="r" b="b"/>
            <a:pathLst>
              <a:path w="4092551" h="7232650" extrusionOk="0">
                <a:moveTo>
                  <a:pt x="0" y="0"/>
                </a:moveTo>
                <a:lnTo>
                  <a:pt x="3970644" y="0"/>
                </a:lnTo>
                <a:lnTo>
                  <a:pt x="3901482" y="83956"/>
                </a:lnTo>
                <a:lnTo>
                  <a:pt x="3775778" y="271197"/>
                </a:lnTo>
                <a:lnTo>
                  <a:pt x="3665160" y="462568"/>
                </a:lnTo>
                <a:lnTo>
                  <a:pt x="3577168" y="656692"/>
                </a:lnTo>
                <a:lnTo>
                  <a:pt x="3501746" y="857702"/>
                </a:lnTo>
                <a:lnTo>
                  <a:pt x="3448950" y="1060085"/>
                </a:lnTo>
                <a:lnTo>
                  <a:pt x="3406211" y="1265224"/>
                </a:lnTo>
                <a:lnTo>
                  <a:pt x="3378556" y="1474493"/>
                </a:lnTo>
                <a:lnTo>
                  <a:pt x="3365985" y="1686516"/>
                </a:lnTo>
                <a:lnTo>
                  <a:pt x="3365985" y="1901292"/>
                </a:lnTo>
                <a:lnTo>
                  <a:pt x="3373529" y="2117444"/>
                </a:lnTo>
                <a:lnTo>
                  <a:pt x="3396154" y="2337728"/>
                </a:lnTo>
                <a:lnTo>
                  <a:pt x="3423810" y="2556633"/>
                </a:lnTo>
                <a:lnTo>
                  <a:pt x="3459007" y="2781047"/>
                </a:lnTo>
                <a:lnTo>
                  <a:pt x="3496718" y="3005461"/>
                </a:lnTo>
                <a:lnTo>
                  <a:pt x="3546999" y="3231249"/>
                </a:lnTo>
                <a:lnTo>
                  <a:pt x="3594766" y="3458416"/>
                </a:lnTo>
                <a:lnTo>
                  <a:pt x="3647561" y="3684206"/>
                </a:lnTo>
                <a:lnTo>
                  <a:pt x="3705385" y="3914125"/>
                </a:lnTo>
                <a:lnTo>
                  <a:pt x="3758180" y="4142670"/>
                </a:lnTo>
                <a:lnTo>
                  <a:pt x="3813489" y="4371213"/>
                </a:lnTo>
                <a:lnTo>
                  <a:pt x="3866285" y="4603887"/>
                </a:lnTo>
                <a:lnTo>
                  <a:pt x="3916566" y="4832430"/>
                </a:lnTo>
                <a:lnTo>
                  <a:pt x="3964334" y="5060974"/>
                </a:lnTo>
                <a:lnTo>
                  <a:pt x="4004558" y="5288141"/>
                </a:lnTo>
                <a:lnTo>
                  <a:pt x="4039755" y="5513930"/>
                </a:lnTo>
                <a:lnTo>
                  <a:pt x="4064896" y="5741097"/>
                </a:lnTo>
                <a:lnTo>
                  <a:pt x="4082494" y="5968264"/>
                </a:lnTo>
                <a:lnTo>
                  <a:pt x="4092551" y="6189924"/>
                </a:lnTo>
                <a:lnTo>
                  <a:pt x="4092551" y="6411583"/>
                </a:lnTo>
                <a:lnTo>
                  <a:pt x="4077466" y="6630490"/>
                </a:lnTo>
                <a:lnTo>
                  <a:pt x="4052325" y="6849396"/>
                </a:lnTo>
                <a:lnTo>
                  <a:pt x="4012101" y="7064172"/>
                </a:lnTo>
                <a:lnTo>
                  <a:pt x="3966153" y="7232650"/>
                </a:lnTo>
                <a:lnTo>
                  <a:pt x="3317841" y="7232650"/>
                </a:lnTo>
                <a:lnTo>
                  <a:pt x="3372178" y="7038402"/>
                </a:lnTo>
                <a:lnTo>
                  <a:pt x="3409977" y="6841630"/>
                </a:lnTo>
                <a:lnTo>
                  <a:pt x="3433602" y="6641073"/>
                </a:lnTo>
                <a:lnTo>
                  <a:pt x="3447778" y="6440516"/>
                </a:lnTo>
                <a:lnTo>
                  <a:pt x="3447778" y="6237437"/>
                </a:lnTo>
                <a:lnTo>
                  <a:pt x="3438327" y="6034358"/>
                </a:lnTo>
                <a:lnTo>
                  <a:pt x="3421790" y="5826233"/>
                </a:lnTo>
                <a:lnTo>
                  <a:pt x="3398165" y="5618108"/>
                </a:lnTo>
                <a:lnTo>
                  <a:pt x="3365090" y="5411245"/>
                </a:lnTo>
                <a:lnTo>
                  <a:pt x="3327290" y="5203120"/>
                </a:lnTo>
                <a:lnTo>
                  <a:pt x="3282402" y="4993734"/>
                </a:lnTo>
                <a:lnTo>
                  <a:pt x="3235153" y="4784348"/>
                </a:lnTo>
                <a:lnTo>
                  <a:pt x="3185540" y="4571178"/>
                </a:lnTo>
                <a:lnTo>
                  <a:pt x="3133565" y="4361792"/>
                </a:lnTo>
                <a:lnTo>
                  <a:pt x="3083953" y="4152405"/>
                </a:lnTo>
                <a:lnTo>
                  <a:pt x="3029615" y="3941758"/>
                </a:lnTo>
                <a:lnTo>
                  <a:pt x="2980003" y="3734895"/>
                </a:lnTo>
                <a:lnTo>
                  <a:pt x="2935115" y="3526770"/>
                </a:lnTo>
                <a:lnTo>
                  <a:pt x="2887865" y="3319907"/>
                </a:lnTo>
                <a:lnTo>
                  <a:pt x="2852428" y="3114306"/>
                </a:lnTo>
                <a:lnTo>
                  <a:pt x="2819353" y="2908704"/>
                </a:lnTo>
                <a:lnTo>
                  <a:pt x="2793365" y="2708147"/>
                </a:lnTo>
                <a:lnTo>
                  <a:pt x="2772103" y="2506328"/>
                </a:lnTo>
                <a:lnTo>
                  <a:pt x="2765015" y="2308294"/>
                </a:lnTo>
                <a:lnTo>
                  <a:pt x="2765015" y="2111522"/>
                </a:lnTo>
                <a:lnTo>
                  <a:pt x="2776827" y="1917273"/>
                </a:lnTo>
                <a:lnTo>
                  <a:pt x="2802815" y="1725546"/>
                </a:lnTo>
                <a:lnTo>
                  <a:pt x="2842978" y="1537603"/>
                </a:lnTo>
                <a:lnTo>
                  <a:pt x="2892590" y="1352182"/>
                </a:lnTo>
                <a:lnTo>
                  <a:pt x="2963465" y="1168023"/>
                </a:lnTo>
                <a:lnTo>
                  <a:pt x="3046152" y="990172"/>
                </a:lnTo>
                <a:lnTo>
                  <a:pt x="3150102" y="814841"/>
                </a:lnTo>
                <a:lnTo>
                  <a:pt x="3268228" y="643297"/>
                </a:lnTo>
                <a:lnTo>
                  <a:pt x="3409977" y="475536"/>
                </a:lnTo>
                <a:lnTo>
                  <a:pt x="3570627" y="314081"/>
                </a:lnTo>
                <a:lnTo>
                  <a:pt x="3752540" y="155149"/>
                </a:lnTo>
                <a:lnTo>
                  <a:pt x="3960440" y="2"/>
                </a:lnTo>
                <a:lnTo>
                  <a:pt x="2301446" y="2"/>
                </a:lnTo>
                <a:lnTo>
                  <a:pt x="2301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5000" tIns="32500" rIns="65000" bIns="32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-1" y="0"/>
            <a:ext cx="3650298" cy="5143501"/>
          </a:xfrm>
          <a:custGeom>
            <a:avLst/>
            <a:gdLst/>
            <a:ahLst/>
            <a:cxnLst/>
            <a:rect l="l" t="t" r="r" b="b"/>
            <a:pathLst>
              <a:path w="5137382" h="7232652" extrusionOk="0">
                <a:moveTo>
                  <a:pt x="0" y="0"/>
                </a:moveTo>
                <a:lnTo>
                  <a:pt x="3477047" y="0"/>
                </a:lnTo>
                <a:lnTo>
                  <a:pt x="3477047" y="2"/>
                </a:lnTo>
                <a:lnTo>
                  <a:pt x="5137382" y="2"/>
                </a:lnTo>
                <a:lnTo>
                  <a:pt x="4929314" y="155149"/>
                </a:lnTo>
                <a:lnTo>
                  <a:pt x="4747254" y="314081"/>
                </a:lnTo>
                <a:lnTo>
                  <a:pt x="4586474" y="475535"/>
                </a:lnTo>
                <a:lnTo>
                  <a:pt x="4444610" y="643296"/>
                </a:lnTo>
                <a:lnTo>
                  <a:pt x="4326389" y="814841"/>
                </a:lnTo>
                <a:lnTo>
                  <a:pt x="4222355" y="990171"/>
                </a:lnTo>
                <a:lnTo>
                  <a:pt x="4139601" y="1168023"/>
                </a:lnTo>
                <a:lnTo>
                  <a:pt x="4068669" y="1352182"/>
                </a:lnTo>
                <a:lnTo>
                  <a:pt x="4019016" y="1537602"/>
                </a:lnTo>
                <a:lnTo>
                  <a:pt x="3978821" y="1725545"/>
                </a:lnTo>
                <a:lnTo>
                  <a:pt x="3952812" y="1917272"/>
                </a:lnTo>
                <a:lnTo>
                  <a:pt x="3940990" y="2111522"/>
                </a:lnTo>
                <a:lnTo>
                  <a:pt x="3940990" y="2308294"/>
                </a:lnTo>
                <a:lnTo>
                  <a:pt x="3948084" y="2506328"/>
                </a:lnTo>
                <a:lnTo>
                  <a:pt x="3969363" y="2708146"/>
                </a:lnTo>
                <a:lnTo>
                  <a:pt x="3995372" y="2908703"/>
                </a:lnTo>
                <a:lnTo>
                  <a:pt x="4028474" y="3114305"/>
                </a:lnTo>
                <a:lnTo>
                  <a:pt x="4063940" y="3319907"/>
                </a:lnTo>
                <a:lnTo>
                  <a:pt x="4111228" y="3526770"/>
                </a:lnTo>
                <a:lnTo>
                  <a:pt x="4156152" y="3734895"/>
                </a:lnTo>
                <a:lnTo>
                  <a:pt x="4205804" y="3941758"/>
                </a:lnTo>
                <a:lnTo>
                  <a:pt x="4260186" y="4152405"/>
                </a:lnTo>
                <a:lnTo>
                  <a:pt x="4309838" y="4361792"/>
                </a:lnTo>
                <a:lnTo>
                  <a:pt x="4361855" y="4571178"/>
                </a:lnTo>
                <a:lnTo>
                  <a:pt x="4411508" y="4784348"/>
                </a:lnTo>
                <a:lnTo>
                  <a:pt x="4458796" y="4993734"/>
                </a:lnTo>
                <a:lnTo>
                  <a:pt x="4503720" y="5203120"/>
                </a:lnTo>
                <a:lnTo>
                  <a:pt x="4541550" y="5411245"/>
                </a:lnTo>
                <a:lnTo>
                  <a:pt x="4574652" y="5618108"/>
                </a:lnTo>
                <a:lnTo>
                  <a:pt x="4598296" y="5826233"/>
                </a:lnTo>
                <a:lnTo>
                  <a:pt x="4614847" y="6034358"/>
                </a:lnTo>
                <a:lnTo>
                  <a:pt x="4624305" y="6237437"/>
                </a:lnTo>
                <a:lnTo>
                  <a:pt x="4624305" y="6440516"/>
                </a:lnTo>
                <a:lnTo>
                  <a:pt x="4610118" y="6641073"/>
                </a:lnTo>
                <a:lnTo>
                  <a:pt x="4586474" y="6841630"/>
                </a:lnTo>
                <a:lnTo>
                  <a:pt x="4548644" y="7038402"/>
                </a:lnTo>
                <a:lnTo>
                  <a:pt x="4494262" y="7232652"/>
                </a:lnTo>
                <a:lnTo>
                  <a:pt x="3042515" y="7232652"/>
                </a:lnTo>
                <a:lnTo>
                  <a:pt x="3042515" y="7232650"/>
                </a:lnTo>
                <a:lnTo>
                  <a:pt x="0" y="72326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5000" tIns="32500" rIns="65000" bIns="32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494986" y="2074498"/>
            <a:ext cx="2043664" cy="72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 txBox="1"/>
          <p:nvPr/>
        </p:nvSpPr>
        <p:spPr>
          <a:xfrm>
            <a:off x="505307" y="2156586"/>
            <a:ext cx="2022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 descr="C:\Users\Administrator\Desktop\1057523b4226046.png"/>
          <p:cNvPicPr preferRelativeResize="0"/>
          <p:nvPr/>
        </p:nvPicPr>
        <p:blipFill rotWithShape="1">
          <a:blip r:embed="rId3">
            <a:alphaModFix amt="57000"/>
          </a:blip>
          <a:srcRect/>
          <a:stretch/>
        </p:blipFill>
        <p:spPr>
          <a:xfrm>
            <a:off x="5323900" y="1266275"/>
            <a:ext cx="3679975" cy="3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/>
          <p:nvPr/>
        </p:nvSpPr>
        <p:spPr>
          <a:xfrm>
            <a:off x="1308943" y="2038141"/>
            <a:ext cx="410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lang="zh-CN" sz="3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sz="36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73" name="Google Shape;73;p9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000" tIns="32500" rIns="65000" bIns="325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4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75" name="Google Shape;75;p9"/>
          <p:cNvSpPr/>
          <p:nvPr/>
        </p:nvSpPr>
        <p:spPr>
          <a:xfrm>
            <a:off x="5103997" y="221170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accent1"/>
                </a:solidFill>
              </a:rPr>
              <a:t>Life Expectancy Correlation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925" y="1155275"/>
            <a:ext cx="2513025" cy="25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75" y="3002825"/>
            <a:ext cx="1638950" cy="16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/>
        </p:nvSpPr>
        <p:spPr>
          <a:xfrm>
            <a:off x="869850" y="1485563"/>
            <a:ext cx="7936200" cy="1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Country: Country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Life expectancy: Life Expectancy in age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Alcohol: Alcohol recorded per capita (15+) consumption (in litres of pure alcohol)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percentage expenditure: Expenditure on health as a percentage of Gross Domestic Product per capita(%)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Hepatitis B：Hepatitis B (HepB) immunization coverage among 1-year-olds (%)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BMI：Average Body Mass Index of entire population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Total expenditure：General government expenditure on health as a percentage of total government expenditure (%)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thinness 5-9 years：Prevalence of thinness among children for Age 5 to 9(%)</a:t>
            </a:r>
            <a:endParaRPr sz="1050"/>
          </a:p>
          <a:p>
            <a:pPr marL="457200" lvl="0" indent="-295275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zh-CN" sz="1050"/>
              <a:t>Schooling：Number of years of Schooling(years)</a:t>
            </a:r>
            <a:endParaRPr sz="10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479550" y="1129175"/>
            <a:ext cx="7983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zh-CN" sz="1800" b="1">
                <a:solidFill>
                  <a:srgbClr val="4A86E8"/>
                </a:solidFill>
              </a:rPr>
              <a:t>Some Variables:</a:t>
            </a:r>
            <a:endParaRPr sz="1800" b="1">
              <a:solidFill>
                <a:srgbClr val="4A86E8"/>
              </a:solidFill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479550" y="3491350"/>
            <a:ext cx="7983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zh-CN" sz="1800" b="1">
                <a:solidFill>
                  <a:srgbClr val="4A86E8"/>
                </a:solidFill>
              </a:rPr>
              <a:t>Get rid of zero-value variables.</a:t>
            </a:r>
            <a:endParaRPr sz="1800" b="1">
              <a:solidFill>
                <a:srgbClr val="4A86E8"/>
              </a:solidFill>
            </a:endParaRPr>
          </a:p>
        </p:txBody>
      </p:sp>
      <p:sp>
        <p:nvSpPr>
          <p:cNvPr id="86" name="Google Shape;86;p10"/>
          <p:cNvSpPr txBox="1"/>
          <p:nvPr/>
        </p:nvSpPr>
        <p:spPr>
          <a:xfrm>
            <a:off x="479550" y="3923950"/>
            <a:ext cx="7983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zh-CN" sz="1800" b="1">
                <a:solidFill>
                  <a:srgbClr val="4A86E8"/>
                </a:solidFill>
              </a:rPr>
              <a:t>Two Hypotheses tested:</a:t>
            </a:r>
            <a:endParaRPr sz="1800" b="1">
              <a:solidFill>
                <a:srgbClr val="4A86E8"/>
              </a:solidFill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109575" y="4280350"/>
            <a:ext cx="6845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romanUcPeriod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Alcohol v.s. life expectancy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romanUcPeriod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Schooling v.s. GDP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479550" y="716400"/>
            <a:ext cx="7983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zh-CN" sz="1800" b="1">
                <a:solidFill>
                  <a:srgbClr val="4A86E8"/>
                </a:solidFill>
              </a:rPr>
              <a:t>Data Source: Kaggle (WHO), Year: 2014</a:t>
            </a:r>
            <a:endParaRPr sz="1800" b="1">
              <a:solidFill>
                <a:srgbClr val="4A86E8"/>
              </a:solidFill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 txBox="1"/>
          <p:nvPr/>
        </p:nvSpPr>
        <p:spPr>
          <a:xfrm>
            <a:off x="625075" y="271700"/>
            <a:ext cx="5504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1: Life Expectancy Correlation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97" name="Google Shape;97;p11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1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000" tIns="32500" rIns="65000" bIns="325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4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4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99" name="Google Shape;99;p11"/>
          <p:cNvSpPr/>
          <p:nvPr/>
        </p:nvSpPr>
        <p:spPr>
          <a:xfrm>
            <a:off x="4951600" y="2440300"/>
            <a:ext cx="36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accent1"/>
                </a:solidFill>
              </a:rPr>
              <a:t>Superstore Loss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100" name="Google Shape;10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00" y="1456775"/>
            <a:ext cx="2337625" cy="23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 rotWithShape="1">
          <a:blip r:embed="rId5">
            <a:alphaModFix/>
          </a:blip>
          <a:srcRect t="11738"/>
          <a:stretch/>
        </p:blipFill>
        <p:spPr>
          <a:xfrm>
            <a:off x="2338825" y="3283300"/>
            <a:ext cx="1366825" cy="1143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ransition spd="med" advTm="907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 txBox="1"/>
          <p:nvPr/>
        </p:nvSpPr>
        <p:spPr>
          <a:xfrm>
            <a:off x="625075" y="271700"/>
            <a:ext cx="4888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2: two dashboards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0" y="1343037"/>
            <a:ext cx="4089375" cy="306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925" y="1343025"/>
            <a:ext cx="4132374" cy="306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459450" y="724700"/>
            <a:ext cx="5401200" cy="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Applied Data: the 2014-2017 records for all the superstores in US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(original data: </a:t>
            </a:r>
            <a:r>
              <a:rPr lang="zh-C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 records for all the superstores in US 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914400" y="4480275"/>
            <a:ext cx="2671500" cy="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Dashboard 1: Map Loss Leaders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5369963" y="4525225"/>
            <a:ext cx="3012300" cy="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Dashboard 2: Superstore Loss Leaders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 advTm="29087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/>
          <p:nvPr/>
        </p:nvSpPr>
        <p:spPr>
          <a:xfrm>
            <a:off x="625075" y="271700"/>
            <a:ext cx="27591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2: table 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1" name="Google Shape;121;p13"/>
          <p:cNvPicPr preferRelativeResize="0"/>
          <p:nvPr/>
        </p:nvPicPr>
        <p:blipFill rotWithShape="1">
          <a:blip r:embed="rId5">
            <a:alphaModFix/>
          </a:blip>
          <a:srcRect r="4861"/>
          <a:stretch/>
        </p:blipFill>
        <p:spPr>
          <a:xfrm>
            <a:off x="208425" y="683525"/>
            <a:ext cx="5282451" cy="42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48575" y="683525"/>
            <a:ext cx="3137675" cy="16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575" y="2635300"/>
            <a:ext cx="1507449" cy="4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3"/>
          <p:cNvSpPr txBox="1"/>
          <p:nvPr/>
        </p:nvSpPr>
        <p:spPr>
          <a:xfrm>
            <a:off x="5748575" y="3249275"/>
            <a:ext cx="3157800" cy="8147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Highest Average Discount: Aurora, Illinois;</a:t>
            </a:r>
            <a:endParaRPr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Lowest Profit: </a:t>
            </a:r>
            <a:r>
              <a:rPr lang="en-US" altLang="zh-CN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zh-CN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hiladelphia, Pennsylvania</a:t>
            </a:r>
            <a:endParaRPr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5255550" y="4228675"/>
            <a:ext cx="3874500" cy="68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“Cities in one state share similar operating characteristics ~”</a:t>
            </a:r>
            <a:endParaRPr sz="2400" b="1" dirty="0">
              <a:solidFill>
                <a:srgbClr val="783F0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custDataLst>
      <p:tags r:id="rId1"/>
    </p:custDataLst>
  </p:cSld>
  <p:clrMapOvr>
    <a:masterClrMapping/>
  </p:clrMapOvr>
  <p:transition spd="med" advTm="571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/>
        </p:nvSpPr>
        <p:spPr>
          <a:xfrm>
            <a:off x="625075" y="271700"/>
            <a:ext cx="3946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2: map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3" name="Google Shape;133;p14"/>
          <p:cNvPicPr preferRelativeResize="0"/>
          <p:nvPr/>
        </p:nvPicPr>
        <p:blipFill rotWithShape="1">
          <a:blip r:embed="rId5">
            <a:alphaModFix/>
          </a:blip>
          <a:srcRect l="13927" t="10690" r="308"/>
          <a:stretch/>
        </p:blipFill>
        <p:spPr>
          <a:xfrm>
            <a:off x="233075" y="899065"/>
            <a:ext cx="6571076" cy="377378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134125" y="3044850"/>
            <a:ext cx="1389600" cy="813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4404125" y="2578925"/>
            <a:ext cx="212700" cy="2241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1297650" y="1266275"/>
            <a:ext cx="2433900" cy="12231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" name="Google Shape;137;p14"/>
          <p:cNvCxnSpPr/>
          <p:nvPr/>
        </p:nvCxnSpPr>
        <p:spPr>
          <a:xfrm rot="10800000" flipH="1">
            <a:off x="3731550" y="2000300"/>
            <a:ext cx="3251700" cy="75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4"/>
          <p:cNvCxnSpPr>
            <a:stCxn id="134" idx="3"/>
          </p:cNvCxnSpPr>
          <p:nvPr/>
        </p:nvCxnSpPr>
        <p:spPr>
          <a:xfrm>
            <a:off x="2523725" y="3451650"/>
            <a:ext cx="4473300" cy="318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4"/>
          <p:cNvCxnSpPr>
            <a:stCxn id="135" idx="3"/>
          </p:cNvCxnSpPr>
          <p:nvPr/>
        </p:nvCxnSpPr>
        <p:spPr>
          <a:xfrm>
            <a:off x="4616825" y="2690975"/>
            <a:ext cx="2366400" cy="24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3200" y="2215600"/>
            <a:ext cx="1243850" cy="5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201" y="1309350"/>
            <a:ext cx="1243850" cy="5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6983225" y="3121850"/>
            <a:ext cx="1636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Legend: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Basic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948725" y="1793300"/>
            <a:ext cx="2127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State Color: AVG(Discount)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6948725" y="2699550"/>
            <a:ext cx="18378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Circle Color &amp; Size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948725" y="3796925"/>
            <a:ext cx="2127000" cy="75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Highest Average Discount: Illinois, Texas; </a:t>
            </a:r>
            <a:endParaRPr dirty="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Lowest Profit: Texas</a:t>
            </a:r>
            <a:endParaRPr dirty="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8001000" y="449985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284625" y="3934850"/>
            <a:ext cx="5806800" cy="86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rgbClr val="7F6000"/>
                </a:solidFill>
                <a:latin typeface="Caveat"/>
                <a:ea typeface="Caveat"/>
                <a:cs typeface="Caveat"/>
                <a:sym typeface="Caveat"/>
              </a:rPr>
              <a:t>“ There exists some relationships between average discount and profit ~ ” </a:t>
            </a:r>
            <a:endParaRPr sz="2400" b="1" dirty="0">
              <a:solidFill>
                <a:srgbClr val="7F6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284625" y="4711500"/>
            <a:ext cx="5806800" cy="32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rgbClr val="7F6000"/>
                </a:solidFill>
                <a:latin typeface="Caveat"/>
                <a:ea typeface="Caveat"/>
                <a:cs typeface="Caveat"/>
                <a:sym typeface="Caveat"/>
              </a:rPr>
              <a:t>“ How about the trend in region?” </a:t>
            </a:r>
            <a:endParaRPr sz="2400" b="1" dirty="0">
              <a:solidFill>
                <a:srgbClr val="7F6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custDataLst>
      <p:tags r:id="rId1"/>
    </p:custDataLst>
  </p:cSld>
  <p:clrMapOvr>
    <a:masterClrMapping/>
  </p:clrMapOvr>
  <p:transition spd="med" advTm="9058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136" grpId="0" animBg="1"/>
      <p:bldP spid="142" grpId="0"/>
      <p:bldP spid="143" grpId="0"/>
      <p:bldP spid="144" grpId="0"/>
      <p:bldP spid="145" grpId="0" animBg="1"/>
      <p:bldP spid="147" grpId="0" animBg="1"/>
      <p:bldP spid="1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00" y="244975"/>
            <a:ext cx="522575" cy="4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625075" y="271700"/>
            <a:ext cx="3297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Merriweather"/>
                <a:ea typeface="Merriweather"/>
                <a:cs typeface="Merriweather"/>
                <a:sym typeface="Merriweather"/>
              </a:rPr>
              <a:t>Visualization 2: bar chart</a:t>
            </a:r>
            <a:endParaRPr sz="18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7250" y="902075"/>
            <a:ext cx="5922098" cy="333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75" y="4241425"/>
            <a:ext cx="1378300" cy="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/>
          <p:nvPr/>
        </p:nvSpPr>
        <p:spPr>
          <a:xfrm>
            <a:off x="1143000" y="2510125"/>
            <a:ext cx="4247100" cy="8403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159;p15"/>
          <p:cNvCxnSpPr>
            <a:endCxn id="158" idx="6"/>
          </p:cNvCxnSpPr>
          <p:nvPr/>
        </p:nvCxnSpPr>
        <p:spPr>
          <a:xfrm flipH="1">
            <a:off x="5390100" y="2375575"/>
            <a:ext cx="2129100" cy="5547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15"/>
          <p:cNvSpPr txBox="1"/>
          <p:nvPr/>
        </p:nvSpPr>
        <p:spPr>
          <a:xfrm>
            <a:off x="7519200" y="1895875"/>
            <a:ext cx="1378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783F04"/>
                </a:solidFill>
                <a:latin typeface="Caveat"/>
                <a:ea typeface="Caveat"/>
                <a:cs typeface="Caveat"/>
                <a:sym typeface="Caveat"/>
              </a:rPr>
              <a:t>Lowest Profit &amp; Lowest Sales</a:t>
            </a:r>
            <a:endParaRPr sz="1800">
              <a:solidFill>
                <a:srgbClr val="783F0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custDataLst>
      <p:tags r:id="rId1"/>
    </p:custDataLst>
  </p:cSld>
  <p:clrMapOvr>
    <a:masterClrMapping/>
  </p:clrMapOvr>
  <p:transition spd="med" advTm="2528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1.6|10.5|21.9|14.8|2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Office 主题​​">
  <a:themeElements>
    <a:clrScheme name="自定义 1096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1F4B70"/>
      </a:accent1>
      <a:accent2>
        <a:srgbClr val="E88D22"/>
      </a:accent2>
      <a:accent3>
        <a:srgbClr val="1F4B70"/>
      </a:accent3>
      <a:accent4>
        <a:srgbClr val="E88D22"/>
      </a:accent4>
      <a:accent5>
        <a:srgbClr val="1F4B70"/>
      </a:accent5>
      <a:accent6>
        <a:srgbClr val="E88D22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394</Words>
  <Application>Microsoft Macintosh PowerPoint</Application>
  <PresentationFormat>On-screen Show (16:9)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Arial</vt:lpstr>
      <vt:lpstr>Microsoft Yahei</vt:lpstr>
      <vt:lpstr>Caveat</vt:lpstr>
      <vt:lpstr>Merriweather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qingyue su</cp:lastModifiedBy>
  <cp:revision>4</cp:revision>
  <dcterms:modified xsi:type="dcterms:W3CDTF">2021-01-04T03:05:20Z</dcterms:modified>
</cp:coreProperties>
</file>